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AA306"/>
    <a:srgbClr val="FF0226"/>
    <a:srgbClr val="0434BC"/>
    <a:srgbClr val="5FE725"/>
    <a:srgbClr val="FFBBFF"/>
    <a:srgbClr val="FF8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F9144-2202-0642-855F-953ED1F09787}" type="datetimeFigureOut">
              <a:rPr lang="it-IT" smtClean="0"/>
              <a:pPr/>
              <a:t>19/01/2014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CB974-9A12-3846-B439-61DD3479E92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800" dirty="0" smtClean="0">
                <a:solidFill>
                  <a:srgbClr val="0000FF"/>
                </a:solidFill>
                <a:latin typeface="Arial"/>
                <a:cs typeface="Arial"/>
              </a:rPr>
              <a:t>Relazione sull’incontro con </a:t>
            </a:r>
            <a:br>
              <a:rPr lang="it-IT" sz="3800" dirty="0" smtClean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it-IT" sz="3800" dirty="0" smtClean="0">
                <a:solidFill>
                  <a:srgbClr val="0000FF"/>
                </a:solidFill>
                <a:latin typeface="Arial"/>
                <a:cs typeface="Arial"/>
              </a:rPr>
              <a:t>Pupa Garribba</a:t>
            </a:r>
            <a:endParaRPr lang="it-IT" sz="38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>
                <a:solidFill>
                  <a:srgbClr val="5FE725"/>
                </a:solidFill>
              </a:rPr>
              <a:t>Realizzato da </a:t>
            </a:r>
          </a:p>
          <a:p>
            <a:r>
              <a:rPr lang="it-IT" dirty="0" smtClean="0">
                <a:solidFill>
                  <a:srgbClr val="FF0226"/>
                </a:solidFill>
              </a:rPr>
              <a:t>Irene Bielli  -  Arianna D’Addio - Antonia Procesi</a:t>
            </a:r>
          </a:p>
          <a:p>
            <a:r>
              <a:rPr lang="it-IT" dirty="0" smtClean="0">
                <a:solidFill>
                  <a:srgbClr val="3366FF"/>
                </a:solidFill>
              </a:rPr>
              <a:t>2^N - Anno scolastico 2013/2014</a:t>
            </a:r>
          </a:p>
          <a:p>
            <a:r>
              <a:rPr lang="it-IT" dirty="0" smtClean="0">
                <a:solidFill>
                  <a:srgbClr val="FFBE1D"/>
                </a:solidFill>
              </a:rPr>
              <a:t>Scuola G.G. Belli-Col di Lana</a:t>
            </a:r>
          </a:p>
          <a:p>
            <a:r>
              <a:rPr lang="it-IT" dirty="0" smtClean="0">
                <a:solidFill>
                  <a:srgbClr val="EC47CD"/>
                </a:solidFill>
              </a:rPr>
              <a:t>Prof.ssa Francesca Giani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Fonti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Pupa Garribba, </a:t>
            </a:r>
          </a:p>
          <a:p>
            <a:r>
              <a:rPr lang="it-IT" dirty="0" smtClean="0">
                <a:hlinkClick r:id="rId2"/>
              </a:rPr>
              <a:t>www.wikipedia.org</a:t>
            </a:r>
            <a:r>
              <a:rPr lang="it-IT" dirty="0" smtClean="0"/>
              <a:t> 19/01/2014</a:t>
            </a:r>
          </a:p>
          <a:p>
            <a:r>
              <a:rPr lang="it-IT" dirty="0" smtClean="0"/>
              <a:t>Google immagini, voce «Pupa Garribba», 19/01/2014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00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La testimonianza di Pupa Garribba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>
                <a:solidFill>
                  <a:srgbClr val="FF0000"/>
                </a:solidFill>
                <a:latin typeface="Arial"/>
                <a:cs typeface="Arial"/>
              </a:rPr>
              <a:t>Il 13.1.14 con la nostra professoressa di arte, Francesca Giani, abbiamo accolto nella nostra scuola, Col di Lana,  Pupa Garribba.</a:t>
            </a:r>
          </a:p>
          <a:p>
            <a:pPr algn="just"/>
            <a:r>
              <a:rPr lang="it-IT" dirty="0">
                <a:solidFill>
                  <a:srgbClr val="FF0000"/>
                </a:solidFill>
                <a:latin typeface="Arial"/>
                <a:cs typeface="Arial"/>
              </a:rPr>
              <a:t>	Pupa, che in realtà si chiama Carla dello Strologo, è una donna ebrea, giornalista,  nata a Genova nel 1935 che ci ha parlato della persecuzione degli ebrei che si è verificata negli anni del fascismo.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AA306"/>
                </a:solidFill>
              </a:rPr>
              <a:t>La storia</a:t>
            </a:r>
            <a:endParaRPr lang="it-IT" dirty="0">
              <a:solidFill>
                <a:srgbClr val="FAA306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>
                <a:solidFill>
                  <a:srgbClr val="FAA306"/>
                </a:solidFill>
                <a:latin typeface="Arial"/>
                <a:cs typeface="Arial"/>
              </a:rPr>
              <a:t>Pupa, </a:t>
            </a:r>
            <a:r>
              <a:rPr lang="it-IT" dirty="0">
                <a:solidFill>
                  <a:srgbClr val="FAA306"/>
                </a:solidFill>
                <a:latin typeface="Arial"/>
                <a:cs typeface="Arial"/>
              </a:rPr>
              <a:t>in quegli anni era una bambina; ricorda che un giorno i genitori hanno detto a lei ed al fratello che avrebbero avuto un insegnante per loro a casa e che si sarebbero potuti svegliare tardi e avrebbero fatto i compiti su un banco rosa che piaceva ai bambini; i genitori cercavano di far apparire tutto come un gioco ma in realtà era iniziata la persecuzione contro gli ebrei ed essi non potevano più andare a scuola, non potevano più stare insieme agli altri, dovevano a poco a poco essere esclusi dal </a:t>
            </a:r>
            <a:r>
              <a:rPr lang="it-IT" dirty="0" smtClean="0">
                <a:solidFill>
                  <a:srgbClr val="FAA306"/>
                </a:solidFill>
                <a:latin typeface="Arial"/>
                <a:cs typeface="Arial"/>
              </a:rPr>
              <a:t>lavoro, </a:t>
            </a:r>
            <a:r>
              <a:rPr lang="it-IT" dirty="0">
                <a:solidFill>
                  <a:srgbClr val="FAA306"/>
                </a:solidFill>
                <a:latin typeface="Arial"/>
                <a:cs typeface="Arial"/>
              </a:rPr>
              <a:t>dalla società ed essere cancellati; potevano andare a scuola solo per fare l'esame. Pupa ci ha fatto vedere la sua pagella: c'erano quasi tutti buoni voti tranne uno che era nella materia di cultura fascista. Sulla pagella era scritto  "RAZZA EBREA", come </a:t>
            </a:r>
            <a:r>
              <a:rPr lang="it-IT" dirty="0" smtClean="0">
                <a:solidFill>
                  <a:srgbClr val="FAA306"/>
                </a:solidFill>
                <a:latin typeface="Arial"/>
                <a:cs typeface="Arial"/>
              </a:rPr>
              <a:t>se </a:t>
            </a:r>
            <a:r>
              <a:rPr lang="it-IT" dirty="0">
                <a:solidFill>
                  <a:srgbClr val="FAA306"/>
                </a:solidFill>
                <a:latin typeface="Arial"/>
                <a:cs typeface="Arial"/>
              </a:rPr>
              <a:t>gli ebrei fossero diversi dal resto dell'umanità.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C00"/>
                </a:solidFill>
              </a:rPr>
              <a:t>La storia</a:t>
            </a:r>
            <a:endParaRPr lang="it-IT" dirty="0">
              <a:solidFill>
                <a:srgbClr val="FFCC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>
                <a:solidFill>
                  <a:srgbClr val="FFCC00"/>
                </a:solidFill>
              </a:rPr>
              <a:t>In seguito dovettero cercare di nascondere la </a:t>
            </a:r>
            <a:r>
              <a:rPr lang="it-IT" dirty="0" smtClean="0">
                <a:solidFill>
                  <a:srgbClr val="FFCC00"/>
                </a:solidFill>
              </a:rPr>
              <a:t>propria </a:t>
            </a:r>
            <a:r>
              <a:rPr lang="it-IT" dirty="0">
                <a:solidFill>
                  <a:srgbClr val="FFCC00"/>
                </a:solidFill>
              </a:rPr>
              <a:t>origine ebrea per evitare la </a:t>
            </a:r>
            <a:r>
              <a:rPr lang="it-IT" dirty="0" smtClean="0">
                <a:solidFill>
                  <a:srgbClr val="FFCC00"/>
                </a:solidFill>
              </a:rPr>
              <a:t>persecuzione </a:t>
            </a:r>
            <a:r>
              <a:rPr lang="it-IT" dirty="0">
                <a:solidFill>
                  <a:srgbClr val="FFCC00"/>
                </a:solidFill>
              </a:rPr>
              <a:t>e i genitori dissero ai </a:t>
            </a:r>
            <a:r>
              <a:rPr lang="it-IT" dirty="0" smtClean="0">
                <a:solidFill>
                  <a:srgbClr val="FFCC00"/>
                </a:solidFill>
              </a:rPr>
              <a:t>figli </a:t>
            </a:r>
            <a:r>
              <a:rPr lang="it-IT" dirty="0">
                <a:solidFill>
                  <a:srgbClr val="FFCC00"/>
                </a:solidFill>
              </a:rPr>
              <a:t>di imparare a chiamarsi reciprocamente con un nuovo cognome. </a:t>
            </a:r>
            <a:r>
              <a:rPr lang="it-IT" dirty="0" smtClean="0">
                <a:solidFill>
                  <a:srgbClr val="FFCC00"/>
                </a:solidFill>
              </a:rPr>
              <a:t> </a:t>
            </a:r>
            <a:endParaRPr lang="it-IT" dirty="0">
              <a:solidFill>
                <a:srgbClr val="FFCC00"/>
              </a:solidFill>
            </a:endParaRPr>
          </a:p>
          <a:p>
            <a:pPr algn="just"/>
            <a:r>
              <a:rPr lang="it-IT" dirty="0">
                <a:solidFill>
                  <a:srgbClr val="FFCC00"/>
                </a:solidFill>
              </a:rPr>
              <a:t>	I genitori di Pupa hanno cercato  di nascondere ai figli, finché hanno potuto, la realtà troppo assurda per dei bambini (ma anche per i grandi</a:t>
            </a:r>
            <a:r>
              <a:rPr lang="it-IT" dirty="0" smtClean="0">
                <a:solidFill>
                  <a:srgbClr val="FFCC00"/>
                </a:solidFill>
              </a:rPr>
              <a:t>). In seguito per salvarsi sono emigrati in Svizzera.</a:t>
            </a:r>
            <a:endParaRPr lang="it-IT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5FE725"/>
                </a:solidFill>
              </a:rPr>
              <a:t>Dalla realtà si ispirano molti film</a:t>
            </a:r>
            <a:endParaRPr lang="it-IT" dirty="0">
              <a:solidFill>
                <a:srgbClr val="5FE725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it-IT" dirty="0">
                <a:solidFill>
                  <a:srgbClr val="5FE725"/>
                </a:solidFill>
              </a:rPr>
              <a:t>L'idea del gioco </a:t>
            </a:r>
            <a:r>
              <a:rPr lang="it-IT" dirty="0" smtClean="0">
                <a:solidFill>
                  <a:srgbClr val="5FE725"/>
                </a:solidFill>
              </a:rPr>
              <a:t>ci </a:t>
            </a:r>
            <a:r>
              <a:rPr lang="it-IT" dirty="0">
                <a:solidFill>
                  <a:srgbClr val="5FE725"/>
                </a:solidFill>
              </a:rPr>
              <a:t>ha fatto pensare ad un </a:t>
            </a:r>
            <a:r>
              <a:rPr lang="it-IT" dirty="0" smtClean="0">
                <a:solidFill>
                  <a:srgbClr val="5FE725"/>
                </a:solidFill>
              </a:rPr>
              <a:t>film </a:t>
            </a:r>
            <a:r>
              <a:rPr lang="it-IT" dirty="0">
                <a:solidFill>
                  <a:srgbClr val="5FE725"/>
                </a:solidFill>
              </a:rPr>
              <a:t>che </a:t>
            </a:r>
            <a:r>
              <a:rPr lang="it-IT" dirty="0" smtClean="0">
                <a:solidFill>
                  <a:srgbClr val="5FE725"/>
                </a:solidFill>
              </a:rPr>
              <a:t>abbiamo visto, </a:t>
            </a:r>
            <a:r>
              <a:rPr lang="it-IT" dirty="0">
                <a:solidFill>
                  <a:srgbClr val="5FE725"/>
                </a:solidFill>
              </a:rPr>
              <a:t>"La vita è</a:t>
            </a:r>
            <a:r>
              <a:rPr lang="it-IT" dirty="0" smtClean="0">
                <a:solidFill>
                  <a:srgbClr val="5FE725"/>
                </a:solidFill>
              </a:rPr>
              <a:t> </a:t>
            </a:r>
            <a:r>
              <a:rPr lang="it-IT" dirty="0">
                <a:solidFill>
                  <a:srgbClr val="5FE725"/>
                </a:solidFill>
              </a:rPr>
              <a:t>bella",  in cui un padre finisce nel campo di concentramento con il figlio e cerca di fargli credere che è tutto un gioco e che c'è un premio finale per chi </a:t>
            </a:r>
            <a:r>
              <a:rPr lang="it-IT" dirty="0" smtClean="0">
                <a:solidFill>
                  <a:srgbClr val="5FE725"/>
                </a:solidFill>
              </a:rPr>
              <a:t>vince,  </a:t>
            </a:r>
            <a:r>
              <a:rPr lang="it-IT" dirty="0">
                <a:solidFill>
                  <a:srgbClr val="5FE725"/>
                </a:solidFill>
              </a:rPr>
              <a:t>cioè un </a:t>
            </a:r>
            <a:r>
              <a:rPr lang="it-IT" dirty="0" smtClean="0">
                <a:solidFill>
                  <a:srgbClr val="5FE725"/>
                </a:solidFill>
              </a:rPr>
              <a:t>carro armato. </a:t>
            </a:r>
            <a:endParaRPr lang="it-IT" dirty="0">
              <a:solidFill>
                <a:srgbClr val="5FE725"/>
              </a:solidFill>
            </a:endParaRPr>
          </a:p>
          <a:p>
            <a:pPr algn="just"/>
            <a:r>
              <a:rPr lang="it-IT" dirty="0">
                <a:solidFill>
                  <a:srgbClr val="5FE725"/>
                </a:solidFill>
              </a:rPr>
              <a:t>	Alla fine il padre </a:t>
            </a:r>
            <a:r>
              <a:rPr lang="it-IT" dirty="0" smtClean="0">
                <a:solidFill>
                  <a:srgbClr val="5FE725"/>
                </a:solidFill>
              </a:rPr>
              <a:t>muore, </a:t>
            </a:r>
            <a:r>
              <a:rPr lang="it-IT" dirty="0">
                <a:solidFill>
                  <a:srgbClr val="5FE725"/>
                </a:solidFill>
              </a:rPr>
              <a:t>ma fino all'ultimo si fa vedere sorridente dal figlio e il bimbo si salva e quando vede arrivare il </a:t>
            </a:r>
            <a:r>
              <a:rPr lang="it-IT" dirty="0" smtClean="0">
                <a:solidFill>
                  <a:srgbClr val="5FE725"/>
                </a:solidFill>
              </a:rPr>
              <a:t>carrarmato </a:t>
            </a:r>
            <a:r>
              <a:rPr lang="it-IT" dirty="0">
                <a:solidFill>
                  <a:srgbClr val="5FE725"/>
                </a:solidFill>
              </a:rPr>
              <a:t>dei </a:t>
            </a:r>
            <a:r>
              <a:rPr lang="it-IT" dirty="0" smtClean="0">
                <a:solidFill>
                  <a:srgbClr val="5FE725"/>
                </a:solidFill>
              </a:rPr>
              <a:t>liberatori americani </a:t>
            </a:r>
            <a:r>
              <a:rPr lang="it-IT" dirty="0">
                <a:solidFill>
                  <a:srgbClr val="5FE725"/>
                </a:solidFill>
              </a:rPr>
              <a:t>pensa che quello sia </a:t>
            </a:r>
            <a:r>
              <a:rPr lang="it-IT" dirty="0" smtClean="0">
                <a:solidFill>
                  <a:srgbClr val="5FE725"/>
                </a:solidFill>
              </a:rPr>
              <a:t>davvero </a:t>
            </a:r>
            <a:r>
              <a:rPr lang="it-IT" dirty="0">
                <a:solidFill>
                  <a:srgbClr val="5FE725"/>
                </a:solidFill>
              </a:rPr>
              <a:t>il premio di cui aveva parlato il suo papà. Così per il papà il premio è aver salvato la vita al figlio ed averlo tenuto lontano dalla sofferenza.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00B0F0"/>
                </a:solidFill>
              </a:rPr>
              <a:t>L’importanza del ricordo di ciò che è successo</a:t>
            </a: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it-IT" dirty="0">
                <a:solidFill>
                  <a:srgbClr val="00B0F0"/>
                </a:solidFill>
              </a:rPr>
              <a:t>La testimonianza  di Pupa è </a:t>
            </a:r>
            <a:r>
              <a:rPr lang="it-IT" dirty="0" smtClean="0">
                <a:solidFill>
                  <a:srgbClr val="00B0F0"/>
                </a:solidFill>
              </a:rPr>
              <a:t>importante perché </a:t>
            </a:r>
            <a:r>
              <a:rPr lang="it-IT" dirty="0">
                <a:solidFill>
                  <a:srgbClr val="00B0F0"/>
                </a:solidFill>
              </a:rPr>
              <a:t>quello che è accaduto è talmente disumano da apparire irreale al punto </a:t>
            </a:r>
            <a:r>
              <a:rPr lang="it-IT" dirty="0" smtClean="0">
                <a:solidFill>
                  <a:srgbClr val="00B0F0"/>
                </a:solidFill>
              </a:rPr>
              <a:t>da </a:t>
            </a:r>
            <a:r>
              <a:rPr lang="it-IT" dirty="0">
                <a:solidFill>
                  <a:srgbClr val="00B0F0"/>
                </a:solidFill>
              </a:rPr>
              <a:t>poter essere dimenticato. Sentire il racconto di chi ha vissuto la persecuzione porta a capire a quali punti può arrivare la cattiveria e la stupidità di certi  uomini e a che livelli può arrivare la resistenza umana di fronte alla sofferenza. Questo dovrebbe aiutare a non cadere più in situazioni cosi terrificanti e a non perdere la speranza nel momento del dolore</a:t>
            </a:r>
            <a:r>
              <a:rPr lang="it-IT" dirty="0">
                <a:solidFill>
                  <a:srgbClr val="0000FF"/>
                </a:solidFill>
              </a:rPr>
              <a:t>.</a:t>
            </a:r>
            <a:endParaRPr lang="it-IT" dirty="0" smtClean="0">
              <a:solidFill>
                <a:srgbClr val="0000FF"/>
              </a:solidFill>
            </a:endParaRPr>
          </a:p>
          <a:p>
            <a:pPr algn="just"/>
            <a:endParaRPr lang="it-IT" dirty="0" smtClean="0">
              <a:solidFill>
                <a:srgbClr val="0000FF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434BC"/>
                </a:solidFill>
              </a:rPr>
              <a:t>Da ricordare</a:t>
            </a:r>
            <a:endParaRPr lang="it-IT" dirty="0">
              <a:solidFill>
                <a:srgbClr val="0434BC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 smtClean="0">
                <a:solidFill>
                  <a:srgbClr val="0000FF"/>
                </a:solidFill>
              </a:rPr>
              <a:t>Il </a:t>
            </a:r>
            <a:r>
              <a:rPr lang="it-IT" dirty="0">
                <a:solidFill>
                  <a:srgbClr val="0000FF"/>
                </a:solidFill>
              </a:rPr>
              <a:t>27.1 è il giorno della memoria, dedicato al ricordo degli ebrei che hanno subito la persecuzione,</a:t>
            </a:r>
            <a:r>
              <a:rPr lang="it-IT" dirty="0" smtClean="0">
                <a:solidFill>
                  <a:srgbClr val="0000FF"/>
                </a:solidFill>
              </a:rPr>
              <a:t> il dolore di </a:t>
            </a:r>
            <a:r>
              <a:rPr lang="it-IT" dirty="0">
                <a:solidFill>
                  <a:srgbClr val="0000FF"/>
                </a:solidFill>
              </a:rPr>
              <a:t>essere staccati dai propri cari, dalle proprie abitazioni, dal proprio </a:t>
            </a:r>
            <a:r>
              <a:rPr lang="it-IT" dirty="0" smtClean="0">
                <a:solidFill>
                  <a:srgbClr val="0000FF"/>
                </a:solidFill>
              </a:rPr>
              <a:t>mondo.</a:t>
            </a:r>
            <a:endParaRPr lang="it-IT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7030A0"/>
                </a:solidFill>
              </a:rPr>
              <a:t>Altre informazioni sull’antisemismo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rgbClr val="7030A0"/>
                </a:solidFill>
              </a:rPr>
              <a:t>In Italia le leggi razziali fasciste furono in vigore dal 1938 al 1944. Esse erano principalmente contro gli ebrei, che non potevano sposarsi con gli altri cittadini italiani, e non potevano svolgere professioni di notai o giornalisti o di dipendenti pubblici. Inoltre i ragazzi non potevano andare a scuola. 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7030A0"/>
                </a:solidFill>
              </a:rPr>
              <a:t>Molti scienziati di origine e cultura ebraica emigrarono negli Stati Uniti o in Palestina. Albert Einstein si dimise dall’Accademia dei Lincei, di cui faceva parte. 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7030A0"/>
                </a:solidFill>
              </a:rPr>
              <a:t>Inoltre Einstein, in occasione di un controllo doganale dove doveva compilare un foglio con i suoi dati, alla riga dove avrebbe dovuto specificare la sua razza scrisse «umana». </a:t>
            </a:r>
            <a:endParaRPr lang="it-IT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6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226"/>
                </a:solidFill>
              </a:rPr>
              <a:t>Pupa Garribba</a:t>
            </a:r>
            <a:endParaRPr lang="it-IT" dirty="0">
              <a:solidFill>
                <a:srgbClr val="FF0226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53478"/>
            <a:ext cx="4235653" cy="3314859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672" y="2119357"/>
            <a:ext cx="4139152" cy="315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6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575</Words>
  <Application>Microsoft Office PowerPoint</Application>
  <PresentationFormat>Presentazione su schermo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Relazione sull’incontro con  Pupa Garribba</vt:lpstr>
      <vt:lpstr>La testimonianza di Pupa Garribba</vt:lpstr>
      <vt:lpstr>La storia</vt:lpstr>
      <vt:lpstr>La storia</vt:lpstr>
      <vt:lpstr>Dalla realtà si ispirano molti film</vt:lpstr>
      <vt:lpstr>L’importanza del ricordo di ciò che è successo</vt:lpstr>
      <vt:lpstr>Da ricordare</vt:lpstr>
      <vt:lpstr>Altre informazioni sull’antisemismo</vt:lpstr>
      <vt:lpstr>Pupa Garribba</vt:lpstr>
      <vt:lpstr>Fonti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Relazione sull’incontro con  Pupa Garribba</dc:title>
  <dc:creator>ariromi</dc:creator>
  <cp:lastModifiedBy>Lenovo</cp:lastModifiedBy>
  <cp:revision>14</cp:revision>
  <dcterms:created xsi:type="dcterms:W3CDTF">2014-01-19T14:09:18Z</dcterms:created>
  <dcterms:modified xsi:type="dcterms:W3CDTF">2014-01-19T18:47:44Z</dcterms:modified>
</cp:coreProperties>
</file>